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1" r:id="rId3"/>
    <p:sldId id="262" r:id="rId4"/>
    <p:sldId id="263" r:id="rId5"/>
    <p:sldId id="260" r:id="rId6"/>
    <p:sldId id="267" r:id="rId7"/>
    <p:sldId id="264" r:id="rId8"/>
    <p:sldId id="265" r:id="rId9"/>
    <p:sldId id="266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856"/>
    <p:restoredTop sz="94762"/>
  </p:normalViewPr>
  <p:slideViewPr>
    <p:cSldViewPr snapToGrid="0" snapToObjects="1">
      <p:cViewPr varScale="1">
        <p:scale>
          <a:sx n="112" d="100"/>
          <a:sy n="112" d="100"/>
        </p:scale>
        <p:origin x="216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B649F-092B-D946-9DA3-463FBAF9DB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DA7D4F6-3997-E64A-A56A-78B8F3E412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615F56-174E-4640-8F9B-4B2AFD08A6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52D25-D451-6546-A13E-628912A9C647}" type="datetimeFigureOut">
              <a:rPr lang="en-US" smtClean="0"/>
              <a:t>2/17/21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8BCC9F-3CE1-F848-AD7A-1DC611F1BA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A737DE-A28F-2E4C-A9AD-DDA2B6371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ECBFA-A26D-1940-A376-2D9613D8C5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55346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AA8E3-C264-344C-BFB9-1F326303A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EDC394-ACB8-2543-947E-16FC5BB220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199D7D-EF3D-7B44-B609-CDEF3415F1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52D25-D451-6546-A13E-628912A9C647}" type="datetimeFigureOut">
              <a:rPr lang="en-US" smtClean="0"/>
              <a:t>2/17/21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89DE86-C197-8E4D-8B3D-72942E73A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0F5DFA-7B80-514B-B207-A380D90C2D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ECBFA-A26D-1940-A376-2D9613D8C5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8661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ECCA0E7-BD81-A246-AAE4-90837CE914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8BEC1CB-F7E6-4342-B403-04A0F973C2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941228-745D-DC4B-A8B0-EA8BE121EB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52D25-D451-6546-A13E-628912A9C647}" type="datetimeFigureOut">
              <a:rPr lang="en-US" smtClean="0"/>
              <a:t>2/17/21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844035-B348-9B44-8529-D2A69694A0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188630-D853-644D-8F32-1723AD0545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ECBFA-A26D-1940-A376-2D9613D8C5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9058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6E8DB4-C1F4-C44D-B8EF-A9C8BF0D39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F21594-1957-BB4F-A114-38E062CDDA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C7244E-9035-844B-89BC-D9F25787D6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52D25-D451-6546-A13E-628912A9C647}" type="datetimeFigureOut">
              <a:rPr lang="en-US" smtClean="0"/>
              <a:t>2/17/21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F062A1-4AD0-E94E-82FC-3B01F686F6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D00B30-8938-2C4F-AF73-F85F0F1B1D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ECBFA-A26D-1940-A376-2D9613D8C5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5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92F841-75D0-8346-8217-53D48A0E39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8D2781-D2A0-914A-8BE1-5112DC92D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57D081-CFD9-0D4D-80A1-3568E04CCE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52D25-D451-6546-A13E-628912A9C647}" type="datetimeFigureOut">
              <a:rPr lang="en-US" smtClean="0"/>
              <a:t>2/17/21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1FF8CA-F194-6B4E-AB83-4E7A85F996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E9ADE2-311E-E043-B4E4-5E69A292BF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ECBFA-A26D-1940-A376-2D9613D8C5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7755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AB97D9-8BE7-1B4A-9D1B-B4F661369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B4851B-119B-A64D-BFBF-7616DF90BE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4F1DF0-3816-6B47-A762-408829735A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77B261-A010-5D43-B120-96BB878D66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52D25-D451-6546-A13E-628912A9C647}" type="datetimeFigureOut">
              <a:rPr lang="en-US" smtClean="0"/>
              <a:t>2/17/21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A06695-8BFF-4643-8753-980DBD257A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77239C-27F2-B94D-A135-3CD9B5E81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ECBFA-A26D-1940-A376-2D9613D8C5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6942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A0BE5-FF80-8540-A31A-505DCBF829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3D3C80-57EE-BB40-8F65-C079913790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BB28EA-57BA-654D-9B54-55755C31F4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A396375-7705-E945-B152-C8874F40741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312CC4A-3C47-1D45-AAD1-C61971C180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0418F5C-77B9-2F48-8B69-F5A74B64F7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52D25-D451-6546-A13E-628912A9C647}" type="datetimeFigureOut">
              <a:rPr lang="en-US" smtClean="0"/>
              <a:t>2/17/21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E952394-67EC-2B46-92A1-2245082534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F943E13-48BD-7246-89FF-CA414EB39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ECBFA-A26D-1940-A376-2D9613D8C5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577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ADF2B-3836-4143-803C-02D9BE154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F01B54B-EFD7-664E-ADC9-5CFC399F0D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52D25-D451-6546-A13E-628912A9C647}" type="datetimeFigureOut">
              <a:rPr lang="en-US" smtClean="0"/>
              <a:t>2/17/21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EC3407-E78F-5F4B-8B01-71F0674A28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81859A-53F1-344A-B5F6-1F4E5FAD0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ECBFA-A26D-1940-A376-2D9613D8C5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5645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C240599-9816-D447-872B-A8FB17E482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52D25-D451-6546-A13E-628912A9C647}" type="datetimeFigureOut">
              <a:rPr lang="en-US" smtClean="0"/>
              <a:t>2/17/21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05FC190-8934-7746-B451-02769E79E2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27A81F-FAFA-514E-950A-119B5AEF54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ECBFA-A26D-1940-A376-2D9613D8C5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0206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5FE5F7-149A-C749-B159-E500AFE12E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82D89C-52BE-BB49-A59F-0FC9D03B48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D18E6C-61D3-6D41-9F74-3B1F484996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7D6AC9-7EC7-684A-88A8-85B7B96114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52D25-D451-6546-A13E-628912A9C647}" type="datetimeFigureOut">
              <a:rPr lang="en-US" smtClean="0"/>
              <a:t>2/17/21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CD8302-9E99-D94F-A5BB-86DBEC883C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0F1999-E5DC-A941-8C94-FB85ABE679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ECBFA-A26D-1940-A376-2D9613D8C5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0994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78C9B-936D-2B49-BF23-5B48DB2AFB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586E06F-5818-3547-88E3-8A0347D2755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B4F84E-DAFA-0A42-8982-49BA27A251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17FE77-1B7B-6E48-B1D0-4C473C4784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52D25-D451-6546-A13E-628912A9C647}" type="datetimeFigureOut">
              <a:rPr lang="en-US" smtClean="0"/>
              <a:t>2/17/21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A76C5A-8950-454C-A1E2-FD243E937E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312946-42CD-3846-8EE0-15AB05DA6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ECBFA-A26D-1940-A376-2D9613D8C5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4226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5527318-7FE8-C549-B9ED-E62FBC5596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B058CF-E8B2-2A49-9265-C4F0596B6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DF18D3-E6E0-014D-9C6D-7704F1044D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A52D25-D451-6546-A13E-628912A9C647}" type="datetimeFigureOut">
              <a:rPr lang="en-US" smtClean="0"/>
              <a:t>2/17/21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8359DD-A994-EE4E-A136-B1BD09DECD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7016CB-E366-6740-90D2-C037325F18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9ECBFA-A26D-1940-A376-2D9613D8C5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3274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22658-ED16-1445-B659-88376BE51D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0400" y="0"/>
            <a:ext cx="10871200" cy="1952368"/>
          </a:xfrm>
        </p:spPr>
        <p:txBody>
          <a:bodyPr/>
          <a:lstStyle/>
          <a:p>
            <a:r>
              <a:rPr lang="en-US" dirty="0"/>
              <a:t>Exploration of Black Box </a:t>
            </a:r>
            <a:br>
              <a:rPr lang="en-US" dirty="0"/>
            </a:br>
            <a:r>
              <a:rPr lang="en-US" dirty="0"/>
              <a:t>Optimization Tools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EE979C-68BD-8240-A492-127905ED5C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5849" y="2248931"/>
            <a:ext cx="7520302" cy="416422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704263A-45B6-324A-A88C-0C1407827564}"/>
              </a:ext>
            </a:extLst>
          </p:cNvPr>
          <p:cNvSpPr/>
          <p:nvPr/>
        </p:nvSpPr>
        <p:spPr>
          <a:xfrm>
            <a:off x="5160605" y="6282353"/>
            <a:ext cx="149111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/>
              <a:t>https://</a:t>
            </a:r>
            <a:r>
              <a:rPr lang="en-US" sz="1100" dirty="0" err="1"/>
              <a:t>xkcd.com</a:t>
            </a:r>
            <a:r>
              <a:rPr lang="en-US" sz="1100" dirty="0"/>
              <a:t>/720/</a:t>
            </a:r>
          </a:p>
        </p:txBody>
      </p:sp>
    </p:spTree>
    <p:extLst>
      <p:ext uri="{BB962C8B-B14F-4D97-AF65-F5344CB8AC3E}">
        <p14:creationId xmlns:p14="http://schemas.microsoft.com/office/powerpoint/2010/main" val="10537718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C15E2E3-72CC-D04E-9745-623FC5BF16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01" y="1287934"/>
            <a:ext cx="5709508" cy="428213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243DA1A-B928-3447-B246-1A787F3D785F}"/>
              </a:ext>
            </a:extLst>
          </p:cNvPr>
          <p:cNvSpPr txBox="1"/>
          <p:nvPr/>
        </p:nvSpPr>
        <p:spPr>
          <a:xfrm>
            <a:off x="5913311" y="58845"/>
            <a:ext cx="6278689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Since our project is a little different than other groups, here is a proposed presentation outline:</a:t>
            </a:r>
          </a:p>
          <a:p>
            <a:endParaRPr lang="en-US" dirty="0"/>
          </a:p>
          <a:p>
            <a:r>
              <a:rPr lang="en-US" b="1" dirty="0"/>
              <a:t>Slide 1: </a:t>
            </a:r>
            <a:r>
              <a:rPr lang="en-US" dirty="0"/>
              <a:t>Background - we can describe the chart we plan on creating and why it will be useful)</a:t>
            </a:r>
          </a:p>
          <a:p>
            <a:endParaRPr lang="en-US" dirty="0"/>
          </a:p>
          <a:p>
            <a:r>
              <a:rPr lang="en-US" b="1" dirty="0"/>
              <a:t>Slide 2: </a:t>
            </a:r>
            <a:r>
              <a:rPr lang="en-US" dirty="0"/>
              <a:t>Technologies Considered - here we can list some of the optimizers from the review article and why we chose not to use them (wrong programming language, not enough documentation, etc.)</a:t>
            </a:r>
          </a:p>
          <a:p>
            <a:endParaRPr lang="en-US" dirty="0"/>
          </a:p>
          <a:p>
            <a:r>
              <a:rPr lang="en-US" b="1" dirty="0"/>
              <a:t>Slide 3: </a:t>
            </a:r>
            <a:r>
              <a:rPr lang="en-US" dirty="0"/>
              <a:t>Bayes_Opt – here we can discuss one of the chosen optimizers. We can cover a few of Dave’s suggested points (such as summary of how it works, appeal of the choice, and drawbacks of choice).</a:t>
            </a:r>
          </a:p>
          <a:p>
            <a:endParaRPr lang="en-US" dirty="0"/>
          </a:p>
          <a:p>
            <a:r>
              <a:rPr lang="en-US" b="1" dirty="0"/>
              <a:t>Slide 4: </a:t>
            </a:r>
            <a:r>
              <a:rPr lang="en-US" dirty="0" err="1"/>
              <a:t>Huat’s</a:t>
            </a:r>
            <a:r>
              <a:rPr lang="en-US" dirty="0"/>
              <a:t> Optimizer – here we can discuss the other chosen optimizers. Again, we can cover a few of Dave’s suggested points (such as summary of how it works, appeal of the choice, and drawbacks of choice).</a:t>
            </a:r>
          </a:p>
          <a:p>
            <a:endParaRPr lang="en-US" dirty="0"/>
          </a:p>
          <a:p>
            <a:r>
              <a:rPr lang="en-US" b="1" dirty="0"/>
              <a:t>Slide 5 (maybe??) </a:t>
            </a:r>
            <a:r>
              <a:rPr lang="en-US" dirty="0"/>
              <a:t>– Next Steps – here we can talk about how we plan on finding additional optimizers to explore and creating a variety of functions to test out with the optimizers ??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0232067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E6202-983D-534A-81CB-F7DE48FA03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Background </a:t>
            </a:r>
            <a:r>
              <a:rPr lang="en-US" sz="2000" dirty="0"/>
              <a:t>(we can describe the chart we plan on creating and why it will be useful)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E02E47-07AA-4A48-A3E0-C90B7E0B37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5204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1E9338-1F7E-BF4E-A13A-34A82F2FE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Technologies Considered </a:t>
            </a:r>
            <a:r>
              <a:rPr lang="en-US" sz="2000" dirty="0"/>
              <a:t>(here we can list some of the optimizers from the review article and why we chose not to use them (wrong programming language, not enough documentation, etc.)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85BE97-770A-C24A-8313-101165FEFE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2517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86088B2-5380-8A45-A657-C1A822E805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485" y="131419"/>
            <a:ext cx="3984052" cy="20418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D220D63-A215-434C-B48F-D212B7F68D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485" y="2173246"/>
            <a:ext cx="3984052" cy="199699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AD2E590-6971-3F41-890E-BDC9AC4BEE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485" y="4144098"/>
            <a:ext cx="3984052" cy="1996994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24C7389C-3F2F-074B-BBD4-B5FFA6D475D5}"/>
              </a:ext>
            </a:extLst>
          </p:cNvPr>
          <p:cNvGrpSpPr/>
          <p:nvPr/>
        </p:nvGrpSpPr>
        <p:grpSpPr>
          <a:xfrm>
            <a:off x="422628" y="6141092"/>
            <a:ext cx="3233371" cy="568013"/>
            <a:chOff x="8186900" y="380660"/>
            <a:chExt cx="3233371" cy="568013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21444771-1C95-7646-945A-5FBC3B1EEC4E}"/>
                </a:ext>
              </a:extLst>
            </p:cNvPr>
            <p:cNvGrpSpPr/>
            <p:nvPr/>
          </p:nvGrpSpPr>
          <p:grpSpPr>
            <a:xfrm>
              <a:off x="8186900" y="380660"/>
              <a:ext cx="3233371" cy="261610"/>
              <a:chOff x="8186900" y="380660"/>
              <a:chExt cx="3233371" cy="261610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6F961F7-5839-664D-82AA-40114BEF52BF}"/>
                  </a:ext>
                </a:extLst>
              </p:cNvPr>
              <p:cNvSpPr txBox="1"/>
              <p:nvPr/>
            </p:nvSpPr>
            <p:spPr>
              <a:xfrm>
                <a:off x="8565569" y="380660"/>
                <a:ext cx="2854702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i="1" dirty="0"/>
                  <a:t>Posterior mean +/- std dev</a:t>
                </a:r>
              </a:p>
            </p:txBody>
          </p:sp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7C6B9479-4FD9-6C41-8740-CFAA6A6CE0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186900" y="481042"/>
                <a:ext cx="162004" cy="150432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</p:pic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3ADB8E80-FA28-4340-B7DD-D52FA2B441DB}"/>
                </a:ext>
              </a:extLst>
            </p:cNvPr>
            <p:cNvGrpSpPr/>
            <p:nvPr/>
          </p:nvGrpSpPr>
          <p:grpSpPr>
            <a:xfrm>
              <a:off x="8187347" y="687063"/>
              <a:ext cx="3232924" cy="261610"/>
              <a:chOff x="8187347" y="687063"/>
              <a:chExt cx="3232924" cy="261610"/>
            </a:xfrm>
          </p:grpSpPr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2231E4F2-76A6-A749-9137-AFC59602A88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187347" y="780375"/>
                <a:ext cx="170945" cy="136756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</p:pic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5E54359-BA53-CE4C-9059-707A868CABB7}"/>
                  </a:ext>
                </a:extLst>
              </p:cNvPr>
              <p:cNvSpPr txBox="1"/>
              <p:nvPr/>
            </p:nvSpPr>
            <p:spPr>
              <a:xfrm>
                <a:off x="8565569" y="687063"/>
                <a:ext cx="2854702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i="1" dirty="0"/>
                  <a:t>Acquisition function</a:t>
                </a:r>
              </a:p>
            </p:txBody>
          </p:sp>
        </p:grp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F5124544-E77B-2744-AF11-A2DD438AFEE6}"/>
              </a:ext>
            </a:extLst>
          </p:cNvPr>
          <p:cNvGrpSpPr/>
          <p:nvPr/>
        </p:nvGrpSpPr>
        <p:grpSpPr>
          <a:xfrm>
            <a:off x="1889117" y="371395"/>
            <a:ext cx="1073294" cy="502753"/>
            <a:chOff x="2939441" y="457892"/>
            <a:chExt cx="1073294" cy="502753"/>
          </a:xfrm>
        </p:grpSpPr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6CF5308F-D097-E247-A045-D67DFC15FE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39441" y="698573"/>
              <a:ext cx="300394" cy="26207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BC92465-9099-754E-95DC-0EA5F134615D}"/>
                </a:ext>
              </a:extLst>
            </p:cNvPr>
            <p:cNvSpPr txBox="1"/>
            <p:nvPr/>
          </p:nvSpPr>
          <p:spPr>
            <a:xfrm>
              <a:off x="3131506" y="457892"/>
              <a:ext cx="88122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Posterior mean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1F8AA7C-E6AE-2548-94DE-2115E13A552A}"/>
              </a:ext>
            </a:extLst>
          </p:cNvPr>
          <p:cNvGrpSpPr/>
          <p:nvPr/>
        </p:nvGrpSpPr>
        <p:grpSpPr>
          <a:xfrm>
            <a:off x="2189511" y="1132523"/>
            <a:ext cx="1330155" cy="523961"/>
            <a:chOff x="2166541" y="653971"/>
            <a:chExt cx="1330155" cy="523961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43E15BB9-CB75-744A-84E6-3BA7A9A8A51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166541" y="653971"/>
              <a:ext cx="668286" cy="26558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113C850-24E9-314C-AC5E-44B2351F8F86}"/>
                </a:ext>
              </a:extLst>
            </p:cNvPr>
            <p:cNvSpPr txBox="1"/>
            <p:nvPr/>
          </p:nvSpPr>
          <p:spPr>
            <a:xfrm>
              <a:off x="2615467" y="716267"/>
              <a:ext cx="88122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True objective</a:t>
              </a: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26D00CF9-8247-E844-9BA3-709BE4A2B406}"/>
              </a:ext>
            </a:extLst>
          </p:cNvPr>
          <p:cNvSpPr txBox="1"/>
          <p:nvPr/>
        </p:nvSpPr>
        <p:spPr>
          <a:xfrm>
            <a:off x="439498" y="1439197"/>
            <a:ext cx="14496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/>
              <a:t>Acquisition Max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3E4AA4ED-1BCC-0345-8E03-5763B78B1A57}"/>
              </a:ext>
            </a:extLst>
          </p:cNvPr>
          <p:cNvCxnSpPr>
            <a:cxnSpLocks/>
          </p:cNvCxnSpPr>
          <p:nvPr/>
        </p:nvCxnSpPr>
        <p:spPr>
          <a:xfrm>
            <a:off x="1692876" y="1577696"/>
            <a:ext cx="420704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4BAFBEC0-6F97-9543-8DC1-F56386EECBF1}"/>
              </a:ext>
            </a:extLst>
          </p:cNvPr>
          <p:cNvSpPr txBox="1"/>
          <p:nvPr/>
        </p:nvSpPr>
        <p:spPr>
          <a:xfrm>
            <a:off x="5521776" y="4509482"/>
            <a:ext cx="537451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Bayes_Opt:</a:t>
            </a:r>
          </a:p>
          <a:p>
            <a:endParaRPr lang="en-US" sz="1400" dirty="0"/>
          </a:p>
          <a:p>
            <a:r>
              <a:rPr lang="en-US" sz="1400" dirty="0"/>
              <a:t>1. </a:t>
            </a:r>
            <a:r>
              <a:rPr lang="en-US" sz="1400" b="1" dirty="0"/>
              <a:t>for </a:t>
            </a:r>
            <a:r>
              <a:rPr lang="en-US" sz="1400" dirty="0"/>
              <a:t>t = 1, 2… </a:t>
            </a:r>
            <a:r>
              <a:rPr lang="en-US" sz="1400" b="1" dirty="0"/>
              <a:t>do</a:t>
            </a:r>
          </a:p>
          <a:p>
            <a:r>
              <a:rPr lang="en-US" sz="1400" dirty="0"/>
              <a:t>2. Find </a:t>
            </a:r>
            <a:r>
              <a:rPr lang="en-US" sz="1400" i="1" dirty="0"/>
              <a:t>x</a:t>
            </a:r>
            <a:r>
              <a:rPr lang="en-US" sz="1400" i="1" baseline="-25000" dirty="0"/>
              <a:t>t</a:t>
            </a:r>
            <a:r>
              <a:rPr lang="en-US" sz="1400" dirty="0"/>
              <a:t> by combining attributes of the posterior distribution in a utility (acquisition) function </a:t>
            </a:r>
            <a:r>
              <a:rPr lang="en-US" sz="1400" i="1" dirty="0"/>
              <a:t>u</a:t>
            </a:r>
            <a:r>
              <a:rPr lang="en-US" sz="1400" dirty="0"/>
              <a:t> and maximizing:</a:t>
            </a:r>
          </a:p>
          <a:p>
            <a:r>
              <a:rPr lang="en-US" sz="1400" dirty="0"/>
              <a:t>3. Sample the objective function:</a:t>
            </a:r>
          </a:p>
          <a:p>
            <a:pPr algn="ctr"/>
            <a:r>
              <a:rPr lang="en-US" sz="1400" dirty="0"/>
              <a:t>y</a:t>
            </a:r>
            <a:r>
              <a:rPr lang="en-US" sz="1400" baseline="-25000" dirty="0"/>
              <a:t>t</a:t>
            </a:r>
            <a:r>
              <a:rPr lang="en-US" sz="1400" dirty="0"/>
              <a:t> = f(x</a:t>
            </a:r>
            <a:r>
              <a:rPr lang="en-US" sz="1400" baseline="-25000" dirty="0"/>
              <a:t>t</a:t>
            </a:r>
            <a:r>
              <a:rPr lang="en-US" sz="1400" dirty="0"/>
              <a:t>) = ɛ</a:t>
            </a:r>
            <a:r>
              <a:rPr lang="en-US" sz="1400" baseline="-25000" dirty="0"/>
              <a:t>t</a:t>
            </a:r>
          </a:p>
          <a:p>
            <a:r>
              <a:rPr lang="en-US" sz="1400" dirty="0"/>
              <a:t>4. Augment the data D</a:t>
            </a:r>
            <a:r>
              <a:rPr lang="en-US" sz="1400" baseline="-25000" dirty="0"/>
              <a:t>1:t</a:t>
            </a:r>
            <a:r>
              <a:rPr lang="en-US" sz="1400" dirty="0"/>
              <a:t> = {D</a:t>
            </a:r>
            <a:r>
              <a:rPr lang="en-US" sz="1400" baseline="-25000" dirty="0"/>
              <a:t>1:t-1</a:t>
            </a:r>
            <a:r>
              <a:rPr lang="en-US" sz="1400" dirty="0"/>
              <a:t>, (x</a:t>
            </a:r>
            <a:r>
              <a:rPr lang="en-US" sz="1400" baseline="-25000" dirty="0"/>
              <a:t>t</a:t>
            </a:r>
            <a:r>
              <a:rPr lang="en-US" sz="1400" dirty="0"/>
              <a:t>, y</a:t>
            </a:r>
            <a:r>
              <a:rPr lang="en-US" sz="1400" baseline="-25000" dirty="0"/>
              <a:t>t</a:t>
            </a:r>
            <a:r>
              <a:rPr lang="en-US" sz="1400" dirty="0"/>
              <a:t>)}</a:t>
            </a:r>
            <a:endParaRPr lang="en-US" sz="1400" baseline="-25000" dirty="0"/>
          </a:p>
          <a:p>
            <a:r>
              <a:rPr lang="en-US" sz="1400" dirty="0"/>
              <a:t>5. </a:t>
            </a:r>
            <a:r>
              <a:rPr lang="en-US" sz="1400" b="1" dirty="0"/>
              <a:t>end for</a:t>
            </a:r>
            <a:endParaRPr lang="en-US" sz="1400" baseline="-25000" dirty="0"/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34CC0C27-B6F9-3746-9188-DE2074E50B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23549" y="1398109"/>
            <a:ext cx="7570966" cy="3002267"/>
          </a:xfrm>
        </p:spPr>
        <p:txBody>
          <a:bodyPr>
            <a:normAutofit lnSpcReduction="10000"/>
          </a:bodyPr>
          <a:lstStyle/>
          <a:p>
            <a:r>
              <a:rPr lang="en-US" sz="1800" dirty="0"/>
              <a:t>This is a </a:t>
            </a:r>
            <a:r>
              <a:rPr lang="en-US" sz="1800" b="1" u="sng" dirty="0"/>
              <a:t>constrained global optimization</a:t>
            </a:r>
            <a:r>
              <a:rPr lang="en-US" sz="1800" b="1" dirty="0"/>
              <a:t> </a:t>
            </a:r>
            <a:r>
              <a:rPr lang="en-US" sz="1800" dirty="0"/>
              <a:t>package built upon Bayesian inference and Gaussian process.</a:t>
            </a:r>
          </a:p>
          <a:p>
            <a:pPr lvl="1"/>
            <a:r>
              <a:rPr lang="en-US" sz="1400" b="1" u="sng" dirty="0"/>
              <a:t>Constrained global optimization </a:t>
            </a:r>
            <a:r>
              <a:rPr lang="en-US" sz="1400" dirty="0"/>
              <a:t>- process of optimizing an objective function with respect to some variables in the presence of constraints on those variables</a:t>
            </a:r>
          </a:p>
          <a:p>
            <a:pPr marL="457200" lvl="1" indent="0">
              <a:buNone/>
            </a:pPr>
            <a:endParaRPr lang="en-US" sz="1100" dirty="0"/>
          </a:p>
          <a:p>
            <a:r>
              <a:rPr lang="en-US" sz="1800" dirty="0"/>
              <a:t>It attempts to find the maximum or minimum value of an unknown function in as few iterations as possible. </a:t>
            </a:r>
          </a:p>
          <a:p>
            <a:pPr marL="0" indent="0">
              <a:buNone/>
            </a:pPr>
            <a:endParaRPr lang="en-US" sz="1100" dirty="0"/>
          </a:p>
          <a:p>
            <a:r>
              <a:rPr lang="en-US" sz="1800" dirty="0"/>
              <a:t>This is particularly useful for optimization of high-cost functions or situations where the balance between exploration and exploitation is important.</a:t>
            </a:r>
          </a:p>
          <a:p>
            <a:pPr lvl="1"/>
            <a:r>
              <a:rPr lang="en-US" sz="1400" b="1" u="sng" dirty="0"/>
              <a:t>Example</a:t>
            </a:r>
            <a:r>
              <a:rPr lang="en-US" sz="1400" b="1" dirty="0"/>
              <a:t>: </a:t>
            </a:r>
            <a:r>
              <a:rPr lang="en-US" sz="1400" dirty="0"/>
              <a:t>Drilling for oil, testing each location may cost $1 million or more</a:t>
            </a: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B967B30E-8C17-0547-B964-6813CE6A8C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0068" y="162506"/>
            <a:ext cx="7664447" cy="1122598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“Bayes_Opt”</a:t>
            </a:r>
            <a:br>
              <a:rPr lang="en-US" sz="3600" dirty="0"/>
            </a:br>
            <a:r>
              <a:rPr lang="en-US" sz="3600" dirty="0"/>
              <a:t>Bayesian Optimization</a:t>
            </a:r>
          </a:p>
        </p:txBody>
      </p:sp>
    </p:spTree>
    <p:extLst>
      <p:ext uri="{BB962C8B-B14F-4D97-AF65-F5344CB8AC3E}">
        <p14:creationId xmlns:p14="http://schemas.microsoft.com/office/powerpoint/2010/main" val="5589254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50B855-5A02-2248-A19E-CC5F665A30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6337"/>
            <a:ext cx="6797405" cy="1651404"/>
          </a:xfrm>
        </p:spPr>
        <p:txBody>
          <a:bodyPr>
            <a:normAutofit/>
          </a:bodyPr>
          <a:lstStyle/>
          <a:p>
            <a:r>
              <a:rPr lang="en-US" sz="4000"/>
              <a:t>“BayesO”- Bayesian Optimization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60E586-2324-4B4A-82D0-038B39810A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01330"/>
            <a:ext cx="6797405" cy="3719384"/>
          </a:xfrm>
        </p:spPr>
        <p:txBody>
          <a:bodyPr>
            <a:normAutofit/>
          </a:bodyPr>
          <a:lstStyle/>
          <a:p>
            <a:r>
              <a:rPr lang="en-US" sz="2000"/>
              <a:t>It is a simple Bayesian optimization package</a:t>
            </a:r>
          </a:p>
          <a:p>
            <a:endParaRPr lang="en-US" sz="2000"/>
          </a:p>
          <a:p>
            <a:r>
              <a:rPr lang="en-US" sz="2000"/>
              <a:t>Implementation-specific and application-specific modifications</a:t>
            </a:r>
          </a:p>
          <a:p>
            <a:endParaRPr lang="en-US" sz="2000"/>
          </a:p>
          <a:p>
            <a:r>
              <a:rPr lang="en-US" sz="2000"/>
              <a:t>Contains some famous benchmark and custom benchmark functions such as </a:t>
            </a:r>
            <a:r>
              <a:rPr lang="en-US" sz="2000" i="1"/>
              <a:t>Branin </a:t>
            </a:r>
            <a:r>
              <a:rPr lang="en-US" sz="2000"/>
              <a:t>function </a:t>
            </a:r>
          </a:p>
          <a:p>
            <a:endParaRPr lang="en-US" sz="2000" dirty="0"/>
          </a:p>
        </p:txBody>
      </p:sp>
      <p:pic>
        <p:nvPicPr>
          <p:cNvPr id="7" name="Picture 6" descr="Chart, surface chart&#10;&#10;Description automatically generated">
            <a:extLst>
              <a:ext uri="{FF2B5EF4-FFF2-40B4-BE49-F238E27FC236}">
                <a16:creationId xmlns:a16="http://schemas.microsoft.com/office/drawing/2014/main" id="{638AC93C-C074-E04E-807F-458DB74D88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843" r="2" b="2"/>
          <a:stretch/>
        </p:blipFill>
        <p:spPr>
          <a:xfrm>
            <a:off x="7997556" y="384338"/>
            <a:ext cx="3995623" cy="2735814"/>
          </a:xfrm>
          <a:prstGeom prst="rect">
            <a:avLst/>
          </a:prstGeom>
        </p:spPr>
      </p:pic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5428476D-EFAE-2245-8722-A694111E28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7556" y="3522978"/>
            <a:ext cx="3995623" cy="2776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0649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4B897-B722-F74E-89EB-02848D72C5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Optuna</a:t>
            </a:r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AEAB96-873F-2A46-B481-BD37561E61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7285"/>
            <a:ext cx="10515600" cy="4779678"/>
          </a:xfrm>
        </p:spPr>
        <p:txBody>
          <a:bodyPr>
            <a:normAutofit lnSpcReduction="10000"/>
          </a:bodyPr>
          <a:lstStyle/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Random Search</a:t>
            </a:r>
          </a:p>
          <a:p>
            <a:pPr lvl="1"/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Samples random points and return the optimum value </a:t>
            </a:r>
          </a:p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Tree-structured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Helvetica Neue"/>
              </a:rPr>
              <a:t>Parzen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 Estimator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Helvetica Neue"/>
              </a:rPr>
              <a:t>Creates a cost function to be minimized 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Helvetica Neue"/>
              </a:rPr>
              <a:t>Samples objective function and models the data using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Parzen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Estimators (KDE)</a:t>
            </a:r>
          </a:p>
          <a:p>
            <a:pPr lvl="1"/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Draws new samples based on the greatest expected improvement </a:t>
            </a:r>
          </a:p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Covariance Matrix Adaptation Evolution Strategy (CMA-ES)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Helvetica Neue"/>
              </a:rPr>
              <a:t>Sample new solutions </a:t>
            </a:r>
          </a:p>
          <a:p>
            <a:pPr lvl="1"/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R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ank solutions based on their score </a:t>
            </a:r>
          </a:p>
          <a:p>
            <a:pPr lvl="1"/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Update 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guess (Covariance Matrix and Multivariate Gaussian Distribution)</a:t>
            </a:r>
            <a:endParaRPr lang="en-US" b="0" i="0" dirty="0">
              <a:solidFill>
                <a:srgbClr val="000000"/>
              </a:solidFill>
              <a:effectLst/>
              <a:latin typeface="Helvetica Neue"/>
            </a:endParaRPr>
          </a:p>
          <a:p>
            <a:pPr marL="457200" lvl="1" indent="0">
              <a:buNone/>
            </a:pPr>
            <a:endParaRPr lang="en-US" b="0" i="0" dirty="0">
              <a:solidFill>
                <a:srgbClr val="000000"/>
              </a:solidFill>
              <a:effectLst/>
              <a:latin typeface="Helvetica Neue"/>
            </a:endParaRPr>
          </a:p>
          <a:p>
            <a:pPr lvl="1"/>
            <a:endParaRPr lang="en-US" b="0" i="0" dirty="0">
              <a:solidFill>
                <a:srgbClr val="000000"/>
              </a:solidFill>
              <a:effectLst/>
              <a:latin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5517663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BDF1A1-7256-6847-900A-D8F01E76F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Next Steps </a:t>
            </a:r>
            <a:r>
              <a:rPr lang="en-US" sz="2200" dirty="0"/>
              <a:t>(here we can talk about how we plan on finding additional optimizers to explore and creating a variety of functions to test out with the optimizers ??)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0E21F5-D682-EB44-8BF5-5FB7C418C8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6984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FA202-A754-1C40-872F-C905495E5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5400" b="1" dirty="0"/>
              <a:t>Questions?</a:t>
            </a:r>
          </a:p>
        </p:txBody>
      </p:sp>
      <p:pic>
        <p:nvPicPr>
          <p:cNvPr id="1028" name="Picture 4" descr="Image result for question mark clipart">
            <a:extLst>
              <a:ext uri="{FF2B5EF4-FFF2-40B4-BE49-F238E27FC236}">
                <a16:creationId xmlns:a16="http://schemas.microsoft.com/office/drawing/2014/main" id="{0C744FBF-FC18-6646-9662-84FF9F72DF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4540" y="1982102"/>
            <a:ext cx="6222920" cy="3986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76526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430</TotalTime>
  <Words>589</Words>
  <Application>Microsoft Macintosh PowerPoint</Application>
  <PresentationFormat>Widescreen</PresentationFormat>
  <Paragraphs>55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Helvetica Neue</vt:lpstr>
      <vt:lpstr>Office Theme</vt:lpstr>
      <vt:lpstr>Exploration of Black Box  Optimization Tools</vt:lpstr>
      <vt:lpstr>PowerPoint Presentation</vt:lpstr>
      <vt:lpstr>Background (we can describe the chart we plan on creating and why it will be useful)</vt:lpstr>
      <vt:lpstr>Technologies Considered (here we can list some of the optimizers from the review article and why we chose not to use them (wrong programming language, not enough documentation, etc.)</vt:lpstr>
      <vt:lpstr>“Bayes_Opt” Bayesian Optimization</vt:lpstr>
      <vt:lpstr>“BayesO”- Bayesian Optimization </vt:lpstr>
      <vt:lpstr>Optuna </vt:lpstr>
      <vt:lpstr>Next Steps (here we can talk about how we plan on finding additional optimizers to explore and creating a variety of functions to test out with the optimizers ??)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Exploration of Optimization Tools</dc:title>
  <dc:creator>Elizabeth Harmon</dc:creator>
  <cp:lastModifiedBy>Sara Aalinezhad</cp:lastModifiedBy>
  <cp:revision>16</cp:revision>
  <dcterms:created xsi:type="dcterms:W3CDTF">2021-02-16T18:35:36Z</dcterms:created>
  <dcterms:modified xsi:type="dcterms:W3CDTF">2021-02-17T22:55:06Z</dcterms:modified>
</cp:coreProperties>
</file>